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56" r:id="rId2"/>
    <p:sldId id="275" r:id="rId3"/>
    <p:sldId id="296" r:id="rId4"/>
    <p:sldId id="292" r:id="rId5"/>
    <p:sldId id="297" r:id="rId6"/>
    <p:sldId id="317" r:id="rId7"/>
    <p:sldId id="318" r:id="rId8"/>
    <p:sldId id="320" r:id="rId9"/>
    <p:sldId id="311" r:id="rId10"/>
    <p:sldId id="312" r:id="rId11"/>
    <p:sldId id="314" r:id="rId12"/>
    <p:sldId id="315" r:id="rId13"/>
    <p:sldId id="316" r:id="rId14"/>
    <p:sldId id="329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0" r:id="rId24"/>
    <p:sldId id="280" r:id="rId25"/>
    <p:sldId id="310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986" autoAdjust="0"/>
  </p:normalViewPr>
  <p:slideViewPr>
    <p:cSldViewPr>
      <p:cViewPr varScale="1">
        <p:scale>
          <a:sx n="68" d="100"/>
          <a:sy n="68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C4A91-AAE2-4849-813D-A1A389A0905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31E9-D733-4D7A-A7B2-9290D073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show the word first to find out meaning of the word, then he may go according to the animations.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 a picture will be appeared first. Teacher may ask about the picture. Then he can show the main word. The he may go according to animations.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6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show the word first to find out meaning of the word, then he may go according to the animations.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37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Text information started from here. Loud reading by the teacher.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9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Click oval shape to indicate </a:t>
            </a:r>
            <a:r>
              <a:rPr lang="en-US" dirty="0" err="1" smtClean="0"/>
              <a:t>Shibgonj</a:t>
            </a:r>
            <a:r>
              <a:rPr lang="en-US" dirty="0" smtClean="0"/>
              <a:t>. Click </a:t>
            </a:r>
            <a:r>
              <a:rPr lang="en-US" dirty="0" err="1" smtClean="0"/>
              <a:t>Shibgonj</a:t>
            </a:r>
            <a:r>
              <a:rPr lang="en-US" dirty="0" smtClean="0"/>
              <a:t> to indicate </a:t>
            </a:r>
            <a:r>
              <a:rPr lang="en-US" dirty="0" err="1" smtClean="0"/>
              <a:t>shibgonj</a:t>
            </a:r>
            <a:r>
              <a:rPr lang="en-US" dirty="0" smtClean="0"/>
              <a:t> </a:t>
            </a:r>
            <a:r>
              <a:rPr lang="en-US" dirty="0" err="1" smtClean="0"/>
              <a:t>Upazilla</a:t>
            </a:r>
            <a:r>
              <a:rPr lang="en-US" dirty="0" smtClean="0"/>
              <a:t>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Loud reading with proper sound, stress &amp; intonation.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Loud discussion with proper sound, stress &amp; intonation.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Loud reading with proper sound, stress &amp; intonation.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2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Loud reading with proper sound, stress &amp; intonation.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slide is just to show the location of the text book. May be used</a:t>
            </a:r>
            <a:r>
              <a:rPr lang="en-US" baseline="0" dirty="0" smtClean="0"/>
              <a:t> for the students who have not brought books.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</a:t>
            </a:r>
            <a:r>
              <a:rPr lang="en-US" baseline="0" dirty="0" smtClean="0"/>
              <a:t> to take out loving tree.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 started. This option may be conducted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5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Evaluation option. This option may be conducted orally.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Homework for next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0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according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8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Lesson declaration.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 will be focused by</a:t>
            </a:r>
            <a:r>
              <a:rPr lang="en-US" baseline="0" dirty="0" smtClean="0"/>
              <a:t> this lesson.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9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may not answer the question. Just go to the next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infer basic information  from this page. Teacher may repeat the information.</a:t>
            </a:r>
            <a:r>
              <a:rPr lang="en-US" baseline="0" dirty="0" smtClean="0"/>
              <a:t> To avoid keyword option, teacher may use hyperlink.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avoid key word display  teacher may use hyperlink shown in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show the word first to find out meaning of the word, then he may go according to the animations.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show the word first to find out meaning of the word, then he may go according to the animations.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31E9-D733-4D7A-A7B2-9290D073C1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4000"/>
                <a:lumOff val="6000"/>
              </a:schemeClr>
            </a:gs>
            <a:gs pos="94167">
              <a:schemeClr val="tx1">
                <a:lumMod val="65000"/>
                <a:lumOff val="35000"/>
                <a:alpha val="88000"/>
              </a:schemeClr>
            </a:gs>
            <a:gs pos="45000">
              <a:schemeClr val="bg1">
                <a:alpha val="99000"/>
                <a:lumMod val="6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495749"/>
            <a:ext cx="4732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Good </a:t>
            </a:r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Morning</a:t>
            </a:r>
            <a:endParaRPr lang="en-US" sz="5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F:\Digital content 2014\English 1\A man who loves tre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" y="180622"/>
            <a:ext cx="9034530" cy="6677378"/>
          </a:xfrm>
          <a:prstGeom prst="rect">
            <a:avLst/>
          </a:prstGeom>
          <a:ln w="1270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nut 2"/>
          <p:cNvSpPr/>
          <p:nvPr/>
        </p:nvSpPr>
        <p:spPr>
          <a:xfrm>
            <a:off x="1693035" y="638249"/>
            <a:ext cx="5715000" cy="5715000"/>
          </a:xfrm>
          <a:prstGeom prst="donut">
            <a:avLst>
              <a:gd name="adj" fmla="val 18092"/>
            </a:avLst>
          </a:prstGeom>
          <a:solidFill>
            <a:schemeClr val="accent3">
              <a:lumMod val="40000"/>
              <a:lumOff val="60000"/>
            </a:schemeClr>
          </a:solidFill>
          <a:ln w="1778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6600" b="1" dirty="0" smtClean="0">
                <a:latin typeface="Andalus" pitchFamily="18" charset="-78"/>
                <a:cs typeface="Andalus" pitchFamily="18" charset="-78"/>
              </a:rPr>
              <a:t>Welcome to the world of HHR </a:t>
            </a:r>
            <a:r>
              <a:rPr lang="en-US" sz="6600" b="1" dirty="0" err="1" smtClean="0">
                <a:latin typeface="Andalus" pitchFamily="18" charset="-78"/>
                <a:cs typeface="Andalus" pitchFamily="18" charset="-78"/>
              </a:rPr>
              <a:t>Powerpint</a:t>
            </a:r>
            <a:r>
              <a:rPr lang="en-US" sz="6600" b="1" dirty="0" smtClean="0">
                <a:latin typeface="Andalus" pitchFamily="18" charset="-78"/>
                <a:cs typeface="Andalus" pitchFamily="18" charset="-78"/>
              </a:rPr>
              <a:t> Presentation.</a:t>
            </a:r>
            <a:endParaRPr lang="en-US" sz="6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7" t="5926" r="14862" b="9356"/>
          <a:stretch/>
        </p:blipFill>
        <p:spPr>
          <a:xfrm>
            <a:off x="2763770" y="1701800"/>
            <a:ext cx="3546414" cy="3583132"/>
          </a:xfrm>
          <a:prstGeom prst="ellipse">
            <a:avLst/>
          </a:prstGeom>
          <a:ln w="635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37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1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32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Sapling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447800"/>
            <a:ext cx="632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 smtClean="0">
                <a:latin typeface="Book Antiqua" pitchFamily="18" charset="0"/>
              </a:rPr>
              <a:t>Meaning: Seedling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plantlet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sprig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106180"/>
            <a:ext cx="632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err="1" smtClean="0">
                <a:latin typeface="Book Antiqua" pitchFamily="18" charset="0"/>
              </a:rPr>
              <a:t>Kartik</a:t>
            </a:r>
            <a:r>
              <a:rPr lang="en-US" sz="2800" b="1" dirty="0" smtClean="0">
                <a:latin typeface="Book Antiqua" pitchFamily="18" charset="0"/>
              </a:rPr>
              <a:t> used to plant sapling.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27738"/>
            <a:ext cx="5943600" cy="3893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21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72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Mission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72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Meaning: Duty, operation, target 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106180"/>
            <a:ext cx="72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No vision is succeeded without a mission.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32" y="2133600"/>
            <a:ext cx="50800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73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381000"/>
            <a:ext cx="6705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Gigantic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060" y="990600"/>
            <a:ext cx="6705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 smtClean="0">
                <a:latin typeface="Book Antiqua" pitchFamily="18" charset="0"/>
              </a:rPr>
              <a:t>Meaning: Huge, massive, large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128" y="6106180"/>
            <a:ext cx="67056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What a gigantic tree it is!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3" y="1752600"/>
            <a:ext cx="6318136" cy="4096258"/>
          </a:xfrm>
          <a:prstGeom prst="rect">
            <a:avLst/>
          </a:prstGeom>
          <a:ln w="1524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3" y="1769012"/>
            <a:ext cx="6318136" cy="40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16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>
                <a:latin typeface="Book Antiqua" pitchFamily="18" charset="0"/>
              </a:rPr>
              <a:t>P</a:t>
            </a:r>
            <a:r>
              <a:rPr lang="en-US" sz="2800" b="1" dirty="0" smtClean="0">
                <a:latin typeface="Book Antiqua" pitchFamily="18" charset="0"/>
              </a:rPr>
              <a:t>assion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868" y="990600"/>
            <a:ext cx="7162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Meaning: Desire, love, appetite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932" y="6019800"/>
            <a:ext cx="7176868" cy="52322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These are the symbol of heavenly passion.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0"/>
          <a:stretch/>
        </p:blipFill>
        <p:spPr>
          <a:xfrm>
            <a:off x="1524000" y="1752600"/>
            <a:ext cx="3421014" cy="404588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29"/>
          <a:stretch/>
        </p:blipFill>
        <p:spPr>
          <a:xfrm>
            <a:off x="5105400" y="1752600"/>
            <a:ext cx="2895600" cy="403830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52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55652" y="2057400"/>
            <a:ext cx="6553200" cy="2590800"/>
          </a:xfrm>
          <a:prstGeom prst="flowChartAlternateProcess">
            <a:avLst/>
          </a:prstGeom>
          <a:solidFill>
            <a:schemeClr val="dk1">
              <a:alpha val="3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Let us have a tour to the farthest corner of Bangladesh.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504"/>
            <a:ext cx="6172201" cy="6179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5-Point Star 2"/>
          <p:cNvSpPr/>
          <p:nvPr/>
        </p:nvSpPr>
        <p:spPr>
          <a:xfrm>
            <a:off x="2438400" y="2590800"/>
            <a:ext cx="685800" cy="685800"/>
          </a:xfrm>
          <a:prstGeom prst="star5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1" y="49101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Shibgonj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5328141" y="64242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209"/>
            <a:ext cx="8229600" cy="6227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4" y="304800"/>
            <a:ext cx="8339483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3352800" y="762000"/>
            <a:ext cx="3505200" cy="1447800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Book Antiqua" pitchFamily="18" charset="0"/>
              </a:rPr>
              <a:t>Tarapur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854" y="6096000"/>
            <a:ext cx="8339483" cy="52322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Kartik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Poramanik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 lives in this village.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81000" y="304800"/>
            <a:ext cx="4195298" cy="1752600"/>
          </a:xfrm>
          <a:prstGeom prst="downArrowCallout">
            <a:avLst>
              <a:gd name="adj1" fmla="val 49080"/>
              <a:gd name="adj2" fmla="val 46672"/>
              <a:gd name="adj3" fmla="val 25000"/>
              <a:gd name="adj4" fmla="val 50529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Before 72 years </a:t>
            </a:r>
            <a:r>
              <a:rPr lang="en-US" sz="2800" b="1" dirty="0" err="1" smtClean="0">
                <a:latin typeface="Book Antiqua" pitchFamily="18" charset="0"/>
              </a:rPr>
              <a:t>Tarapur</a:t>
            </a:r>
            <a:r>
              <a:rPr lang="en-US" sz="2800" b="1" dirty="0" smtClean="0">
                <a:latin typeface="Book Antiqua" pitchFamily="18" charset="0"/>
              </a:rPr>
              <a:t> was like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876800" y="304800"/>
            <a:ext cx="4010024" cy="1752600"/>
          </a:xfrm>
          <a:prstGeom prst="downArrowCallout">
            <a:avLst>
              <a:gd name="adj1" fmla="val 45869"/>
              <a:gd name="adj2" fmla="val 48278"/>
              <a:gd name="adj3" fmla="val 25000"/>
              <a:gd name="adj4" fmla="val 49726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Present </a:t>
            </a:r>
            <a:r>
              <a:rPr lang="en-US" sz="2800" b="1" dirty="0" err="1" smtClean="0">
                <a:latin typeface="Book Antiqua" pitchFamily="18" charset="0"/>
              </a:rPr>
              <a:t>Tarapur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0224"/>
            <a:ext cx="4223433" cy="3548576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2865" y="5867400"/>
            <a:ext cx="4223433" cy="52322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Without tree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1" y="5867400"/>
            <a:ext cx="4010023" cy="52322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Green </a:t>
            </a:r>
            <a:r>
              <a:rPr lang="en-US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Tarapur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90224"/>
            <a:ext cx="4010024" cy="3548576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94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8" y="685800"/>
            <a:ext cx="7966814" cy="4144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728" y="5105400"/>
            <a:ext cx="7966814" cy="107721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No shed, </a:t>
            </a:r>
            <a:r>
              <a:rPr 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Kartik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 would get tired in the scorching sun like the pictures.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066799" y="304800"/>
            <a:ext cx="7557739" cy="1219200"/>
          </a:xfrm>
          <a:prstGeom prst="downArrowCallout">
            <a:avLst>
              <a:gd name="adj1" fmla="val 88692"/>
              <a:gd name="adj2" fmla="val 85461"/>
              <a:gd name="adj3" fmla="val 25000"/>
              <a:gd name="adj4" fmla="val 5851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So, he began-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5489"/>
          <a:stretch/>
        </p:blipFill>
        <p:spPr>
          <a:xfrm>
            <a:off x="1066799" y="1524000"/>
            <a:ext cx="755774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799" y="1676400"/>
            <a:ext cx="7557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his tree planting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mission at </a:t>
            </a:r>
            <a:r>
              <a:rPr lang="en-US" sz="3200" b="1" dirty="0" smtClean="0">
                <a:latin typeface="Book Antiqua" pitchFamily="18" charset="0"/>
              </a:rPr>
              <a:t>the age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of ten.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4"/>
          <a:stretch/>
        </p:blipFill>
        <p:spPr>
          <a:xfrm>
            <a:off x="1066799" y="1524000"/>
            <a:ext cx="7557740" cy="4989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92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Introduction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001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Md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Hasan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Hafizur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Rahman</a:t>
            </a:r>
            <a:endParaRPr lang="en-US" sz="36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Senior Lecturer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Department of English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Cambrian School &amp; College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Dhaka</a:t>
            </a:r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800600"/>
            <a:ext cx="8001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Class-VIII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English First Paper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85800" y="1676400"/>
            <a:ext cx="7291754" cy="2819400"/>
          </a:xfrm>
          <a:prstGeom prst="flowChartAlternateProcess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Book Antiqua" pitchFamily="18" charset="0"/>
            </a:endParaRP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Now let us know the rest of his story by silent reading from the text book, page no - 54. (</a:t>
            </a:r>
            <a:r>
              <a:rPr lang="en-US" sz="3200" b="1" dirty="0" err="1" smtClean="0">
                <a:latin typeface="Book Antiqua" pitchFamily="18" charset="0"/>
              </a:rPr>
              <a:t>Kartik</a:t>
            </a:r>
            <a:r>
              <a:rPr lang="en-US" sz="3200" b="1" dirty="0" smtClean="0">
                <a:latin typeface="Book Antiqua" pitchFamily="18" charset="0"/>
              </a:rPr>
              <a:t> would woke up……all around in nature)</a:t>
            </a:r>
          </a:p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7034" y="228600"/>
            <a:ext cx="9151034" cy="6472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latin typeface="Book Antiqua" pitchFamily="18" charset="0"/>
              </a:rPr>
              <a:t>Kartik</a:t>
            </a:r>
            <a:r>
              <a:rPr lang="en-US" sz="2400" dirty="0">
                <a:latin typeface="Book Antiqua" pitchFamily="18" charset="0"/>
              </a:rPr>
              <a:t> would wake up early in the morning, take one or two </a:t>
            </a:r>
            <a:r>
              <a:rPr lang="en-US" sz="2400" dirty="0" err="1">
                <a:latin typeface="Book Antiqua" pitchFamily="18" charset="0"/>
              </a:rPr>
              <a:t>labourers</a:t>
            </a:r>
            <a:r>
              <a:rPr lang="en-US" sz="2400" dirty="0">
                <a:latin typeface="Book Antiqua" pitchFamily="18" charset="0"/>
              </a:rPr>
              <a:t> with him </a:t>
            </a:r>
            <a:r>
              <a:rPr lang="en-US" sz="2400" dirty="0" smtClean="0">
                <a:latin typeface="Book Antiqua" pitchFamily="18" charset="0"/>
              </a:rPr>
              <a:t>and set </a:t>
            </a:r>
            <a:r>
              <a:rPr lang="en-US" sz="2400" dirty="0">
                <a:latin typeface="Book Antiqua" pitchFamily="18" charset="0"/>
              </a:rPr>
              <a:t>out to plant trees. He would walk long distances to plant trees, carrying with </a:t>
            </a:r>
            <a:r>
              <a:rPr lang="en-US" sz="2400" dirty="0" smtClean="0">
                <a:latin typeface="Book Antiqua" pitchFamily="18" charset="0"/>
              </a:rPr>
              <a:t>him some </a:t>
            </a:r>
            <a:r>
              <a:rPr lang="en-US" sz="2400" dirty="0">
                <a:latin typeface="Book Antiqua" pitchFamily="18" charset="0"/>
              </a:rPr>
              <a:t>dry food and water. He would pay all the expenses from his own pocket. </a:t>
            </a:r>
            <a:r>
              <a:rPr lang="en-US" sz="2400" dirty="0" err="1" smtClean="0">
                <a:latin typeface="Book Antiqua" pitchFamily="18" charset="0"/>
              </a:rPr>
              <a:t>Kartik</a:t>
            </a:r>
            <a:r>
              <a:rPr lang="en-US" sz="2400" dirty="0" smtClean="0">
                <a:latin typeface="Book Antiqua" pitchFamily="18" charset="0"/>
              </a:rPr>
              <a:t> has </a:t>
            </a:r>
            <a:r>
              <a:rPr lang="en-US" sz="2400" dirty="0">
                <a:latin typeface="Book Antiqua" pitchFamily="18" charset="0"/>
              </a:rPr>
              <a:t>planted trees beside the roads, in and </a:t>
            </a:r>
            <a:r>
              <a:rPr lang="en-US" sz="2400" dirty="0" smtClean="0">
                <a:latin typeface="Book Antiqua" pitchFamily="18" charset="0"/>
              </a:rPr>
              <a:t>round </a:t>
            </a:r>
            <a:r>
              <a:rPr lang="en-US" sz="2400" dirty="0">
                <a:latin typeface="Book Antiqua" pitchFamily="18" charset="0"/>
              </a:rPr>
              <a:t>the bazar, schools and colleges, </a:t>
            </a:r>
            <a:r>
              <a:rPr lang="en-US" sz="2400" dirty="0" smtClean="0">
                <a:latin typeface="Book Antiqua" pitchFamily="18" charset="0"/>
              </a:rPr>
              <a:t>open fields </a:t>
            </a:r>
            <a:r>
              <a:rPr lang="en-US" sz="2400" dirty="0">
                <a:latin typeface="Book Antiqua" pitchFamily="18" charset="0"/>
              </a:rPr>
              <a:t>and many other </a:t>
            </a:r>
            <a:r>
              <a:rPr lang="en-US" sz="2400" dirty="0" smtClean="0">
                <a:latin typeface="Book Antiqua" pitchFamily="18" charset="0"/>
              </a:rPr>
              <a:t>places. At </a:t>
            </a:r>
            <a:r>
              <a:rPr lang="en-US" sz="2400" dirty="0">
                <a:latin typeface="Book Antiqua" pitchFamily="18" charset="0"/>
              </a:rPr>
              <a:t>times it so happened that </a:t>
            </a:r>
            <a:r>
              <a:rPr lang="en-US" sz="2400" dirty="0" err="1">
                <a:latin typeface="Book Antiqua" pitchFamily="18" charset="0"/>
              </a:rPr>
              <a:t>Kartik</a:t>
            </a:r>
            <a:r>
              <a:rPr lang="en-US" sz="2400" dirty="0">
                <a:latin typeface="Book Antiqua" pitchFamily="18" charset="0"/>
              </a:rPr>
              <a:t> would go to water his plants at 10 or 11 p </a:t>
            </a:r>
            <a:r>
              <a:rPr lang="en-US" sz="2400" dirty="0" smtClean="0">
                <a:latin typeface="Book Antiqua" pitchFamily="18" charset="0"/>
              </a:rPr>
              <a:t>m. People </a:t>
            </a:r>
            <a:r>
              <a:rPr lang="en-US" sz="2400" dirty="0">
                <a:latin typeface="Book Antiqua" pitchFamily="18" charset="0"/>
              </a:rPr>
              <a:t>asked him, "</a:t>
            </a:r>
            <a:r>
              <a:rPr lang="en-US" sz="2400" dirty="0" err="1">
                <a:latin typeface="Book Antiqua" pitchFamily="18" charset="0"/>
              </a:rPr>
              <a:t>Kartik</a:t>
            </a:r>
            <a:r>
              <a:rPr lang="en-US" sz="2400" dirty="0">
                <a:latin typeface="Book Antiqua" pitchFamily="18" charset="0"/>
              </a:rPr>
              <a:t>, are you mad? What are you doing so late at night?" </a:t>
            </a:r>
            <a:r>
              <a:rPr lang="en-US" sz="2400" dirty="0" err="1" smtClean="0">
                <a:latin typeface="Book Antiqua" pitchFamily="18" charset="0"/>
              </a:rPr>
              <a:t>Kartik</a:t>
            </a:r>
            <a:r>
              <a:rPr lang="en-US" sz="2400" dirty="0" smtClean="0">
                <a:latin typeface="Book Antiqua" pitchFamily="18" charset="0"/>
              </a:rPr>
              <a:t> would </a:t>
            </a:r>
            <a:r>
              <a:rPr lang="en-US" sz="2400" dirty="0">
                <a:latin typeface="Book Antiqua" pitchFamily="18" charset="0"/>
              </a:rPr>
              <a:t>smile and say, "What to do, sir. I have to work hard the whole day to </a:t>
            </a:r>
            <a:r>
              <a:rPr lang="en-US" sz="2400" dirty="0" smtClean="0">
                <a:latin typeface="Book Antiqua" pitchFamily="18" charset="0"/>
              </a:rPr>
              <a:t>earn money </a:t>
            </a:r>
            <a:r>
              <a:rPr lang="en-US" sz="2400" dirty="0">
                <a:latin typeface="Book Antiqua" pitchFamily="18" charset="0"/>
              </a:rPr>
              <a:t>for my family. I don't get time during the day. But my trees would die if I </a:t>
            </a:r>
            <a:r>
              <a:rPr lang="en-US" sz="2400" dirty="0" smtClean="0">
                <a:latin typeface="Book Antiqua" pitchFamily="18" charset="0"/>
              </a:rPr>
              <a:t>don't water </a:t>
            </a:r>
            <a:r>
              <a:rPr lang="en-US" sz="2400" dirty="0">
                <a:latin typeface="Book Antiqua" pitchFamily="18" charset="0"/>
              </a:rPr>
              <a:t>them. So I come late at night to look after them</a:t>
            </a:r>
            <a:r>
              <a:rPr lang="en-US" sz="2400" dirty="0" smtClean="0">
                <a:latin typeface="Book Antiqua" pitchFamily="18" charset="0"/>
              </a:rPr>
              <a:t>.“ Even </a:t>
            </a:r>
            <a:r>
              <a:rPr lang="en-US" sz="2400" dirty="0">
                <a:latin typeface="Book Antiqua" pitchFamily="18" charset="0"/>
              </a:rPr>
              <a:t>today this old man continues planting trees as many as he </a:t>
            </a:r>
            <a:r>
              <a:rPr lang="en-US" sz="2400" dirty="0" smtClean="0">
                <a:latin typeface="Book Antiqua" pitchFamily="18" charset="0"/>
              </a:rPr>
              <a:t>can. A </a:t>
            </a:r>
            <a:r>
              <a:rPr lang="en-US" sz="2400" dirty="0">
                <a:latin typeface="Book Antiqua" pitchFamily="18" charset="0"/>
              </a:rPr>
              <a:t>man, who can hardly sign his name, is leaving his signature all around in </a:t>
            </a:r>
            <a:r>
              <a:rPr lang="en-US" sz="2400" dirty="0" smtClean="0">
                <a:latin typeface="Book Antiqua" pitchFamily="18" charset="0"/>
              </a:rPr>
              <a:t>nature. 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353943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520700" algn="l"/>
              </a:tabLst>
            </a:pPr>
            <a:r>
              <a:rPr lang="en-US" sz="2800" b="1" dirty="0">
                <a:latin typeface="Book Antiqua" pitchFamily="18" charset="0"/>
              </a:rPr>
              <a:t>B </a:t>
            </a:r>
            <a:r>
              <a:rPr lang="en-US" sz="2800" b="1" dirty="0" smtClean="0">
                <a:latin typeface="Book Antiqua" pitchFamily="18" charset="0"/>
              </a:rPr>
              <a:t>	True </a:t>
            </a:r>
            <a:r>
              <a:rPr lang="en-US" sz="2800" b="1" dirty="0">
                <a:latin typeface="Book Antiqua" pitchFamily="18" charset="0"/>
              </a:rPr>
              <a:t>or false? If false give the correct </a:t>
            </a:r>
            <a:r>
              <a:rPr lang="en-US" sz="2800" b="1" dirty="0" smtClean="0">
                <a:latin typeface="Book Antiqua" pitchFamily="18" charset="0"/>
              </a:rPr>
              <a:t>			information</a:t>
            </a:r>
            <a:r>
              <a:rPr lang="en-US" sz="2800" b="1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1 </a:t>
            </a:r>
            <a:r>
              <a:rPr lang="en-US" sz="2800" dirty="0" smtClean="0">
                <a:latin typeface="Book Antiqua" pitchFamily="18" charset="0"/>
              </a:rPr>
              <a:t>	He </a:t>
            </a:r>
            <a:r>
              <a:rPr lang="en-US" sz="2800" dirty="0">
                <a:latin typeface="Book Antiqua" pitchFamily="18" charset="0"/>
              </a:rPr>
              <a:t>planted the first tree 50 years ago.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	</a:t>
            </a:r>
            <a:r>
              <a:rPr lang="en-US" sz="2800" dirty="0" err="1" smtClean="0">
                <a:latin typeface="Book Antiqua" pitchFamily="18" charset="0"/>
              </a:rPr>
              <a:t>Katrik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dirty="0">
                <a:latin typeface="Book Antiqua" pitchFamily="18" charset="0"/>
              </a:rPr>
              <a:t>borrowed money from others to plant </a:t>
            </a:r>
            <a:r>
              <a:rPr lang="en-US" sz="2800" dirty="0" smtClean="0">
                <a:latin typeface="Book Antiqua" pitchFamily="18" charset="0"/>
              </a:rPr>
              <a:t>	trees</a:t>
            </a:r>
            <a:r>
              <a:rPr lang="en-US" sz="2800" dirty="0">
                <a:latin typeface="Book Antiqua" pitchFamily="18" charset="0"/>
              </a:rPr>
              <a:t>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3 </a:t>
            </a:r>
            <a:r>
              <a:rPr lang="en-US" sz="2800" dirty="0" smtClean="0">
                <a:latin typeface="Book Antiqua" pitchFamily="18" charset="0"/>
              </a:rPr>
              <a:t>	He </a:t>
            </a:r>
            <a:r>
              <a:rPr lang="en-US" sz="2800" dirty="0">
                <a:latin typeface="Book Antiqua" pitchFamily="18" charset="0"/>
              </a:rPr>
              <a:t>would plant trees around his hut only.</a:t>
            </a:r>
          </a:p>
          <a:p>
            <a:pPr lvl="1">
              <a:tabLst>
                <a:tab pos="338138" algn="l"/>
              </a:tabLst>
            </a:pPr>
            <a:r>
              <a:rPr lang="en-US" sz="2800" dirty="0">
                <a:latin typeface="Book Antiqua" pitchFamily="18" charset="0"/>
              </a:rPr>
              <a:t>4 </a:t>
            </a:r>
            <a:r>
              <a:rPr lang="en-US" sz="2800" dirty="0" smtClean="0">
                <a:latin typeface="Book Antiqua" pitchFamily="18" charset="0"/>
              </a:rPr>
              <a:t>	At </a:t>
            </a:r>
            <a:r>
              <a:rPr lang="en-US" sz="2800" dirty="0">
                <a:latin typeface="Book Antiqua" pitchFamily="18" charset="0"/>
              </a:rPr>
              <a:t>times </a:t>
            </a:r>
            <a:r>
              <a:rPr lang="en-US" sz="2800" dirty="0" err="1">
                <a:latin typeface="Book Antiqua" pitchFamily="18" charset="0"/>
              </a:rPr>
              <a:t>Kartik</a:t>
            </a:r>
            <a:r>
              <a:rPr lang="en-US" sz="2800" dirty="0">
                <a:latin typeface="Book Antiqua" pitchFamily="18" charset="0"/>
              </a:rPr>
              <a:t> would water his trees at night </a:t>
            </a:r>
            <a:r>
              <a:rPr lang="en-US" sz="2800" dirty="0" smtClean="0">
                <a:latin typeface="Book Antiqua" pitchFamily="18" charset="0"/>
              </a:rPr>
              <a:t>	because </a:t>
            </a:r>
            <a:r>
              <a:rPr lang="en-US" sz="2800" dirty="0">
                <a:latin typeface="Book Antiqua" pitchFamily="18" charset="0"/>
              </a:rPr>
              <a:t>he felt lazy during the day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733800"/>
            <a:ext cx="8458200" cy="2677656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633413" algn="l"/>
              </a:tabLst>
            </a:pPr>
            <a:r>
              <a:rPr lang="en-US" sz="2800" b="1" dirty="0">
                <a:latin typeface="Book Antiqua" pitchFamily="18" charset="0"/>
              </a:rPr>
              <a:t>C Choose the best answer.</a:t>
            </a:r>
          </a:p>
          <a:p>
            <a:pPr>
              <a:tabLst>
                <a:tab pos="633413" algn="l"/>
              </a:tabLst>
            </a:pPr>
            <a:r>
              <a:rPr lang="en-US" sz="2800" b="1" dirty="0" smtClean="0">
                <a:latin typeface="Book Antiqua" pitchFamily="18" charset="0"/>
              </a:rPr>
              <a:t>1 </a:t>
            </a:r>
            <a:r>
              <a:rPr lang="en-US" sz="2800" b="1" dirty="0" err="1">
                <a:latin typeface="Book Antiqua" pitchFamily="18" charset="0"/>
              </a:rPr>
              <a:t>Karik</a:t>
            </a:r>
            <a:r>
              <a:rPr lang="en-US" sz="2800" b="1" dirty="0">
                <a:latin typeface="Book Antiqua" pitchFamily="18" charset="0"/>
              </a:rPr>
              <a:t> was a …………… by profession.</a:t>
            </a: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a </a:t>
            </a:r>
            <a:r>
              <a:rPr lang="en-US" sz="2800" dirty="0">
                <a:latin typeface="Book Antiqua" pitchFamily="18" charset="0"/>
              </a:rPr>
              <a:t>cultivator</a:t>
            </a: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b </a:t>
            </a:r>
            <a:r>
              <a:rPr lang="en-US" sz="2800" dirty="0">
                <a:latin typeface="Book Antiqua" pitchFamily="18" charset="0"/>
              </a:rPr>
              <a:t>tree planter</a:t>
            </a: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c </a:t>
            </a:r>
            <a:r>
              <a:rPr lang="en-US" sz="2800" dirty="0">
                <a:latin typeface="Book Antiqua" pitchFamily="18" charset="0"/>
              </a:rPr>
              <a:t>day </a:t>
            </a:r>
            <a:r>
              <a:rPr lang="en-US" sz="2800" dirty="0" err="1">
                <a:latin typeface="Book Antiqua" pitchFamily="18" charset="0"/>
              </a:rPr>
              <a:t>labourer</a:t>
            </a:r>
            <a:endParaRPr lang="en-US" sz="2800" dirty="0">
              <a:latin typeface="Book Antiqua" pitchFamily="18" charset="0"/>
            </a:endParaRPr>
          </a:p>
          <a:p>
            <a:pPr>
              <a:tabLst>
                <a:tab pos="463550" algn="l"/>
              </a:tabLst>
            </a:pPr>
            <a:r>
              <a:rPr lang="en-US" sz="2800" dirty="0" smtClean="0">
                <a:latin typeface="Book Antiqua" pitchFamily="18" charset="0"/>
              </a:rPr>
              <a:t>	d </a:t>
            </a:r>
            <a:r>
              <a:rPr lang="en-US" sz="2800" dirty="0">
                <a:latin typeface="Book Antiqua" pitchFamily="18" charset="0"/>
              </a:rPr>
              <a:t>hair dresser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42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9889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2 </a:t>
            </a:r>
            <a:r>
              <a:rPr lang="en-US" sz="2400" b="1" dirty="0" smtClean="0">
                <a:latin typeface="Book Antiqua" pitchFamily="18" charset="0"/>
              </a:rPr>
              <a:t>	His </a:t>
            </a:r>
            <a:r>
              <a:rPr lang="en-US" sz="2400" b="1" dirty="0">
                <a:latin typeface="Book Antiqua" pitchFamily="18" charset="0"/>
              </a:rPr>
              <a:t>mission is to make the village green by</a:t>
            </a:r>
            <a:r>
              <a:rPr lang="en-US" sz="2400" b="1" dirty="0" smtClean="0">
                <a:latin typeface="Book Antiqua" pitchFamily="18" charset="0"/>
              </a:rPr>
              <a:t>………</a:t>
            </a:r>
            <a:endParaRPr lang="en-US" sz="2400" b="1" dirty="0">
              <a:latin typeface="Book Antiqua" pitchFamily="18" charset="0"/>
            </a:endParaRP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a cultivating paddy in the fields.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b growing grass in all the fallow land.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c planting fodder for the cattle.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d planting many trees.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3 </a:t>
            </a:r>
            <a:r>
              <a:rPr lang="en-US" sz="2400" b="1" dirty="0" smtClean="0">
                <a:latin typeface="Book Antiqua" pitchFamily="18" charset="0"/>
              </a:rPr>
              <a:t>	Some </a:t>
            </a:r>
            <a:r>
              <a:rPr lang="en-US" sz="2400" b="1" dirty="0">
                <a:latin typeface="Book Antiqua" pitchFamily="18" charset="0"/>
              </a:rPr>
              <a:t>of </a:t>
            </a:r>
            <a:r>
              <a:rPr lang="en-US" sz="2400" b="1" dirty="0" err="1">
                <a:latin typeface="Book Antiqua" pitchFamily="18" charset="0"/>
              </a:rPr>
              <a:t>Kartik’s</a:t>
            </a:r>
            <a:r>
              <a:rPr lang="en-US" sz="2400" b="1" dirty="0">
                <a:latin typeface="Book Antiqua" pitchFamily="18" charset="0"/>
              </a:rPr>
              <a:t> trees are big and …………….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a great.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b gigantic.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c enormous.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d kingly.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4 </a:t>
            </a:r>
            <a:r>
              <a:rPr lang="en-US" sz="2400" b="1" dirty="0" smtClean="0">
                <a:latin typeface="Book Antiqua" pitchFamily="18" charset="0"/>
              </a:rPr>
              <a:t>	Some </a:t>
            </a:r>
            <a:r>
              <a:rPr lang="en-US" sz="2400" b="1" dirty="0">
                <a:latin typeface="Book Antiqua" pitchFamily="18" charset="0"/>
              </a:rPr>
              <a:t>of his trees are…………… years old.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a 15 - 20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b 25 - 35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c 35 - 40</a:t>
            </a:r>
          </a:p>
          <a:p>
            <a:pPr lvl="1">
              <a:tabLst>
                <a:tab pos="338138" algn="l"/>
              </a:tabLst>
            </a:pPr>
            <a:r>
              <a:rPr lang="en-US" sz="2400" dirty="0">
                <a:latin typeface="Book Antiqua" pitchFamily="18" charset="0"/>
              </a:rPr>
              <a:t>d 40</a:t>
            </a:r>
          </a:p>
        </p:txBody>
      </p:sp>
    </p:spTree>
    <p:extLst>
      <p:ext uri="{BB962C8B-B14F-4D97-AF65-F5344CB8AC3E}">
        <p14:creationId xmlns:p14="http://schemas.microsoft.com/office/powerpoint/2010/main" val="2963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53"/>
            <a:ext cx="2393850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Bent Arrow 2"/>
          <p:cNvSpPr/>
          <p:nvPr/>
        </p:nvSpPr>
        <p:spPr>
          <a:xfrm rot="16200000" flipH="1">
            <a:off x="1028700" y="476542"/>
            <a:ext cx="2209800" cy="2743199"/>
          </a:xfrm>
          <a:prstGeom prst="bentArrow">
            <a:avLst>
              <a:gd name="adj1" fmla="val 35130"/>
              <a:gd name="adj2" fmla="val 39448"/>
              <a:gd name="adj3" fmla="val 25000"/>
              <a:gd name="adj4" fmla="val 4375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8223740" cy="3371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D Read the text again and answer the following </a:t>
            </a:r>
            <a:r>
              <a:rPr lang="en-US" sz="2400" b="1" dirty="0" smtClean="0">
                <a:latin typeface="Book Antiqua" pitchFamily="18" charset="0"/>
              </a:rPr>
              <a:t>	questions</a:t>
            </a:r>
            <a:r>
              <a:rPr lang="en-US" sz="2400" b="1" dirty="0">
                <a:latin typeface="Book Antiqua" pitchFamily="18" charset="0"/>
              </a:rPr>
              <a:t>.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1 </a:t>
            </a:r>
            <a:r>
              <a:rPr lang="en-US" sz="2400" b="1" dirty="0" smtClean="0">
                <a:latin typeface="Book Antiqua" pitchFamily="18" charset="0"/>
              </a:rPr>
              <a:t>	Who </a:t>
            </a:r>
            <a:r>
              <a:rPr lang="en-US" sz="2400" b="1" dirty="0">
                <a:latin typeface="Book Antiqua" pitchFamily="18" charset="0"/>
              </a:rPr>
              <a:t>is </a:t>
            </a:r>
            <a:r>
              <a:rPr lang="en-US" sz="2400" b="1" dirty="0" err="1">
                <a:latin typeface="Book Antiqua" pitchFamily="18" charset="0"/>
              </a:rPr>
              <a:t>Kartik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err="1">
                <a:latin typeface="Book Antiqua" pitchFamily="18" charset="0"/>
              </a:rPr>
              <a:t>Poramanik</a:t>
            </a:r>
            <a:r>
              <a:rPr lang="en-US" sz="2400" b="1" dirty="0">
                <a:latin typeface="Book Antiqua" pitchFamily="18" charset="0"/>
              </a:rPr>
              <a:t>?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2 </a:t>
            </a:r>
            <a:r>
              <a:rPr lang="en-US" sz="2400" b="1" dirty="0" smtClean="0">
                <a:latin typeface="Book Antiqua" pitchFamily="18" charset="0"/>
              </a:rPr>
              <a:t>	How </a:t>
            </a:r>
            <a:r>
              <a:rPr lang="en-US" sz="2400" b="1" dirty="0">
                <a:latin typeface="Book Antiqua" pitchFamily="18" charset="0"/>
              </a:rPr>
              <a:t>do you understand that he is a nature lover?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3 </a:t>
            </a:r>
            <a:r>
              <a:rPr lang="en-US" sz="2400" b="1" dirty="0" smtClean="0">
                <a:latin typeface="Book Antiqua" pitchFamily="18" charset="0"/>
              </a:rPr>
              <a:t>	Why </a:t>
            </a:r>
            <a:r>
              <a:rPr lang="en-US" sz="2400" b="1" dirty="0">
                <a:latin typeface="Book Antiqua" pitchFamily="18" charset="0"/>
              </a:rPr>
              <a:t>did he plant trees?</a:t>
            </a:r>
          </a:p>
          <a:p>
            <a:pPr>
              <a:tabLst>
                <a:tab pos="338138" algn="l"/>
              </a:tabLst>
            </a:pPr>
            <a:r>
              <a:rPr lang="en-US" sz="2400" b="1" dirty="0">
                <a:latin typeface="Book Antiqua" pitchFamily="18" charset="0"/>
              </a:rPr>
              <a:t>4 </a:t>
            </a:r>
            <a:r>
              <a:rPr lang="en-US" sz="2400" b="1" dirty="0" smtClean="0">
                <a:latin typeface="Book Antiqua" pitchFamily="18" charset="0"/>
              </a:rPr>
              <a:t>	What </a:t>
            </a:r>
            <a:r>
              <a:rPr lang="en-US" sz="2400" b="1" dirty="0">
                <a:latin typeface="Book Antiqua" pitchFamily="18" charset="0"/>
              </a:rPr>
              <a:t>do you understand by the saying: “A man, who </a:t>
            </a:r>
            <a:r>
              <a:rPr lang="en-US" sz="2400" b="1" dirty="0" smtClean="0">
                <a:latin typeface="Book Antiqua" pitchFamily="18" charset="0"/>
              </a:rPr>
              <a:t>	can </a:t>
            </a:r>
            <a:r>
              <a:rPr lang="en-US" sz="2400" b="1" dirty="0">
                <a:latin typeface="Book Antiqua" pitchFamily="18" charset="0"/>
              </a:rPr>
              <a:t>hardly sign </a:t>
            </a:r>
            <a:r>
              <a:rPr lang="en-US" sz="2400" b="1" dirty="0" smtClean="0">
                <a:latin typeface="Book Antiqua" pitchFamily="18" charset="0"/>
              </a:rPr>
              <a:t>his name</a:t>
            </a:r>
            <a:r>
              <a:rPr lang="en-US" sz="2400" b="1" dirty="0">
                <a:latin typeface="Book Antiqua" pitchFamily="18" charset="0"/>
              </a:rPr>
              <a:t>, is leaving his signature all </a:t>
            </a:r>
            <a:r>
              <a:rPr lang="en-US" sz="2400" b="1" dirty="0" smtClean="0">
                <a:latin typeface="Book Antiqua" pitchFamily="18" charset="0"/>
              </a:rPr>
              <a:t>	around </a:t>
            </a:r>
            <a:r>
              <a:rPr lang="en-US" sz="2400" b="1" dirty="0">
                <a:latin typeface="Book Antiqua" pitchFamily="18" charset="0"/>
              </a:rPr>
              <a:t>in nature?”</a:t>
            </a:r>
          </a:p>
        </p:txBody>
      </p:sp>
      <p:sp>
        <p:nvSpPr>
          <p:cNvPr id="5" name="Left Arrow 4"/>
          <p:cNvSpPr/>
          <p:nvPr/>
        </p:nvSpPr>
        <p:spPr>
          <a:xfrm>
            <a:off x="6096000" y="218051"/>
            <a:ext cx="2514600" cy="2743200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Home Work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Digital content 2014\English 1\A man who loves tree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47002"/>
            <a:ext cx="90678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752600" y="298301"/>
            <a:ext cx="5791200" cy="5899299"/>
          </a:xfrm>
          <a:prstGeom prst="ellipse">
            <a:avLst/>
          </a:prstGeom>
          <a:solidFill>
            <a:schemeClr val="bg1">
              <a:lumMod val="75000"/>
              <a:alpha val="67000"/>
            </a:schemeClr>
          </a:solidFill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Save environment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600200"/>
            <a:ext cx="3124200" cy="3276600"/>
          </a:xfrm>
          <a:prstGeom prst="ellipse">
            <a:avLst/>
          </a:prstGeom>
          <a:ln w="127000" cap="rnd" cmpd="dbl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onut 5"/>
          <p:cNvSpPr/>
          <p:nvPr/>
        </p:nvSpPr>
        <p:spPr>
          <a:xfrm>
            <a:off x="1752600" y="272901"/>
            <a:ext cx="5791200" cy="5899299"/>
          </a:xfrm>
          <a:prstGeom prst="donut">
            <a:avLst>
              <a:gd name="adj" fmla="val 22807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Plant tree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25146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Oval 10"/>
          <p:cNvSpPr/>
          <p:nvPr/>
        </p:nvSpPr>
        <p:spPr>
          <a:xfrm>
            <a:off x="6400800" y="2590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952500" y="6248401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Let us plant tree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627380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save environment.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6248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89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1" grpId="0" animBg="1"/>
      <p:bldP spid="10" grpId="0"/>
      <p:bldP spid="13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848600" cy="2589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</a:rPr>
              <a:t>Allah Hafiz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50630" y="1340947"/>
            <a:ext cx="6115052" cy="4023519"/>
          </a:xfrm>
          <a:prstGeom prst="ellipse">
            <a:avLst/>
          </a:prstGeom>
          <a:solidFill>
            <a:schemeClr val="bg1"/>
          </a:solidFill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  <a:cs typeface="Andalus" pitchFamily="18" charset="-78"/>
              </a:rPr>
              <a:t>Tree lovers</a:t>
            </a:r>
            <a:endParaRPr lang="en-US" sz="5400" b="1" dirty="0">
              <a:latin typeface="Book Antiqua" pitchFamily="18" charset="0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906530" cy="2812998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8" y="3450734"/>
            <a:ext cx="3906530" cy="2841113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30" y="539708"/>
            <a:ext cx="4076700" cy="2812998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" b="5015"/>
          <a:stretch/>
        </p:blipFill>
        <p:spPr>
          <a:xfrm>
            <a:off x="4566930" y="3440635"/>
            <a:ext cx="4064000" cy="2857635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1200" y="3276600"/>
            <a:ext cx="5562600" cy="1778758"/>
          </a:xfrm>
          <a:prstGeom prst="roundRect">
            <a:avLst/>
          </a:prstGeom>
          <a:noFill/>
          <a:ln w="1270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A Man Who Loves Tree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Unit-5, Lesson-4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762000" y="1066800"/>
            <a:ext cx="8001000" cy="1295400"/>
          </a:xfrm>
          <a:prstGeom prst="ribbon">
            <a:avLst>
              <a:gd name="adj1" fmla="val 26992"/>
              <a:gd name="adj2" fmla="val 72353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Our Today’s Lesson is-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57200" y="838200"/>
            <a:ext cx="83058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Learning outcomes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819400"/>
            <a:ext cx="8458200" cy="297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latin typeface="Book Antiqua" pitchFamily="18" charset="0"/>
            </a:endParaRPr>
          </a:p>
          <a:p>
            <a:endParaRPr lang="en-US" sz="2800" b="1" dirty="0">
              <a:latin typeface="Book Antiqua" pitchFamily="18" charset="0"/>
            </a:endParaRPr>
          </a:p>
          <a:p>
            <a:r>
              <a:rPr lang="en-US" sz="2800" b="1" dirty="0" smtClean="0">
                <a:latin typeface="Book Antiqua" pitchFamily="18" charset="0"/>
              </a:rPr>
              <a:t>At the end of the lesson we will be able to learn-</a:t>
            </a:r>
          </a:p>
          <a:p>
            <a:endParaRPr lang="en-US" sz="9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read and understand text through silent reading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infer meaning from context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write answer to questions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 smtClean="0">
              <a:latin typeface="Book Antiqua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492" y="838682"/>
            <a:ext cx="59410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Do you know this person?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2" y="1676400"/>
            <a:ext cx="594101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3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4403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Let us introduce with him.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1219200"/>
            <a:ext cx="6248400" cy="52578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spc="-100" dirty="0" smtClean="0">
              <a:latin typeface="Book Antiqua" pitchFamily="18" charset="0"/>
            </a:endParaRPr>
          </a:p>
          <a:p>
            <a:endParaRPr lang="en-US" sz="2000" b="1" spc="-100" dirty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Name			: </a:t>
            </a:r>
            <a:r>
              <a:rPr lang="en-US" sz="2400" b="1" spc="-100" dirty="0" err="1" smtClean="0">
                <a:latin typeface="Book Antiqua" pitchFamily="18" charset="0"/>
              </a:rPr>
              <a:t>Kartik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  <a:r>
              <a:rPr lang="en-US" sz="2400" b="1" spc="-100" dirty="0" err="1" smtClean="0">
                <a:latin typeface="Book Antiqua" pitchFamily="18" charset="0"/>
              </a:rPr>
              <a:t>Poramanik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Father			: </a:t>
            </a:r>
            <a:r>
              <a:rPr lang="en-US" sz="2400" b="1" spc="-100" dirty="0" err="1" smtClean="0">
                <a:latin typeface="Book Antiqua" pitchFamily="18" charset="0"/>
              </a:rPr>
              <a:t>Suren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  <a:r>
              <a:rPr lang="en-US" sz="2400" b="1" spc="-100" dirty="0" err="1" smtClean="0">
                <a:latin typeface="Book Antiqua" pitchFamily="18" charset="0"/>
              </a:rPr>
              <a:t>Poramanik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Mother		: </a:t>
            </a:r>
            <a:r>
              <a:rPr lang="en-US" sz="2400" b="1" spc="-100" dirty="0" err="1" smtClean="0">
                <a:latin typeface="Book Antiqua" pitchFamily="18" charset="0"/>
              </a:rPr>
              <a:t>Subas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  <a:r>
              <a:rPr lang="en-US" sz="2400" b="1" spc="-100" dirty="0" err="1">
                <a:latin typeface="Book Antiqua" pitchFamily="18" charset="0"/>
              </a:rPr>
              <a:t>B</a:t>
            </a:r>
            <a:r>
              <a:rPr lang="en-US" sz="2400" b="1" spc="-100" dirty="0" err="1" smtClean="0">
                <a:latin typeface="Book Antiqua" pitchFamily="18" charset="0"/>
              </a:rPr>
              <a:t>ala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>
                <a:latin typeface="Book Antiqua" pitchFamily="18" charset="0"/>
              </a:rPr>
              <a:t>Village		: </a:t>
            </a:r>
            <a:r>
              <a:rPr lang="en-US" sz="2400" b="1" spc="-100" dirty="0" err="1" smtClean="0">
                <a:latin typeface="Book Antiqua" pitchFamily="18" charset="0"/>
              </a:rPr>
              <a:t>Tarapur</a:t>
            </a:r>
            <a:r>
              <a:rPr lang="en-US" sz="2400" b="1" spc="-100" dirty="0" smtClean="0">
                <a:latin typeface="Book Antiqua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sz="2400" b="1" spc="-100" dirty="0" err="1" smtClean="0">
                <a:latin typeface="Book Antiqua" pitchFamily="18" charset="0"/>
              </a:rPr>
              <a:t>Upazilla</a:t>
            </a:r>
            <a:r>
              <a:rPr lang="en-US" sz="2400" b="1" spc="-100" dirty="0" smtClean="0">
                <a:latin typeface="Book Antiqua" pitchFamily="18" charset="0"/>
              </a:rPr>
              <a:t>		:  </a:t>
            </a:r>
            <a:r>
              <a:rPr lang="en-US" sz="2400" b="1" spc="-100" dirty="0" err="1" smtClean="0">
                <a:latin typeface="Book Antiqua" pitchFamily="18" charset="0"/>
              </a:rPr>
              <a:t>Shibgonj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Dist</a:t>
            </a:r>
            <a:r>
              <a:rPr lang="en-US" sz="2400" b="1" spc="-100" dirty="0">
                <a:latin typeface="Book Antiqua" pitchFamily="18" charset="0"/>
              </a:rPr>
              <a:t>.		</a:t>
            </a:r>
            <a:r>
              <a:rPr lang="en-US" sz="2400" b="1" spc="-100" dirty="0" smtClean="0">
                <a:latin typeface="Book Antiqua" pitchFamily="18" charset="0"/>
              </a:rPr>
              <a:t>	: </a:t>
            </a:r>
            <a:r>
              <a:rPr lang="en-US" sz="2400" b="1" spc="-100" dirty="0" err="1" smtClean="0">
                <a:latin typeface="Book Antiqua" pitchFamily="18" charset="0"/>
              </a:rPr>
              <a:t>Chapainawabgonj</a:t>
            </a:r>
            <a:endParaRPr lang="en-US" sz="2400" b="1" spc="-100" dirty="0" smtClean="0">
              <a:latin typeface="Book Antiqua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Birth Year		: 1942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Profession		: Hair dresser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Passion		: Planting trees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Quantity of pant	: More than hundred.</a:t>
            </a:r>
          </a:p>
          <a:p>
            <a:pPr>
              <a:lnSpc>
                <a:spcPts val="3500"/>
              </a:lnSpc>
            </a:pPr>
            <a:r>
              <a:rPr lang="en-US" sz="2400" b="1" spc="-100" dirty="0" smtClean="0">
                <a:latin typeface="Book Antiqua" pitchFamily="18" charset="0"/>
              </a:rPr>
              <a:t>Identity		: Nature lover.</a:t>
            </a:r>
          </a:p>
          <a:p>
            <a:endParaRPr lang="en-US" sz="2000" b="1" spc="-100" dirty="0" smtClean="0">
              <a:latin typeface="Book Antiqua" pitchFamily="18" charset="0"/>
            </a:endParaRPr>
          </a:p>
          <a:p>
            <a:endParaRPr lang="en-US" sz="2000" b="1" spc="-1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77"/>
          <a:stretch/>
        </p:blipFill>
        <p:spPr>
          <a:xfrm>
            <a:off x="304800" y="1219200"/>
            <a:ext cx="213360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11" y="5946706"/>
            <a:ext cx="652218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2209800"/>
            <a:ext cx="4800600" cy="914400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Keywords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</a:rPr>
              <a:t>Teacher may show this option if time may allow. To conduct this portion teacher can show the word first to ask meaning, then he can advance according to animation.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066800"/>
            <a:ext cx="5029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Not for the students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Profession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81277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smtClean="0">
                <a:latin typeface="Book Antiqua" pitchFamily="18" charset="0"/>
              </a:rPr>
              <a:t>Meaning: Occupation</a:t>
            </a:r>
            <a:r>
              <a:rPr lang="en-US" sz="2800" b="1" dirty="0">
                <a:latin typeface="Book Antiqua" pitchFamily="18" charset="0"/>
              </a:rPr>
              <a:t>, </a:t>
            </a:r>
            <a:r>
              <a:rPr lang="en-US" sz="2800" b="1" dirty="0" smtClean="0">
                <a:latin typeface="Book Antiqua" pitchFamily="18" charset="0"/>
              </a:rPr>
              <a:t>job</a:t>
            </a:r>
            <a:r>
              <a:rPr lang="en-US" sz="2800" b="1" dirty="0">
                <a:latin typeface="Book Antiqua" pitchFamily="18" charset="0"/>
              </a:rPr>
              <a:t>, b</a:t>
            </a:r>
            <a:r>
              <a:rPr lang="en-US" sz="2800" b="1" dirty="0" smtClean="0">
                <a:latin typeface="Book Antiqua" pitchFamily="18" charset="0"/>
              </a:rPr>
              <a:t>usiness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06180"/>
            <a:ext cx="861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 err="1" smtClean="0">
                <a:latin typeface="Book Antiqua" pitchFamily="18" charset="0"/>
              </a:rPr>
              <a:t>Kartik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Poramanik</a:t>
            </a:r>
            <a:r>
              <a:rPr lang="en-US" sz="2800" b="1" dirty="0" smtClean="0">
                <a:latin typeface="Book Antiqua" pitchFamily="18" charset="0"/>
              </a:rPr>
              <a:t> is a hair dresser by profession.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09435"/>
            <a:ext cx="6096000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2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1245</TotalTime>
  <Words>982</Words>
  <Application>Microsoft Office PowerPoint</Application>
  <PresentationFormat>On-screen Show (4:3)</PresentationFormat>
  <Paragraphs>158</Paragraphs>
  <Slides>26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Mithun</dc:creator>
  <cp:lastModifiedBy>ismail - [2010]</cp:lastModifiedBy>
  <cp:revision>157</cp:revision>
  <dcterms:created xsi:type="dcterms:W3CDTF">2006-08-16T00:00:00Z</dcterms:created>
  <dcterms:modified xsi:type="dcterms:W3CDTF">2015-06-24T04:02:06Z</dcterms:modified>
</cp:coreProperties>
</file>